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73" r:id="rId3"/>
    <p:sldId id="259" r:id="rId4"/>
    <p:sldId id="261" r:id="rId5"/>
    <p:sldId id="275" r:id="rId6"/>
    <p:sldId id="262" r:id="rId7"/>
    <p:sldId id="263" r:id="rId8"/>
    <p:sldId id="264" r:id="rId9"/>
    <p:sldId id="268" r:id="rId10"/>
    <p:sldId id="276" r:id="rId11"/>
  </p:sldIdLst>
  <p:sldSz cx="9144000" cy="6858000" type="screen4x3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642918"/>
            <a:ext cx="6786610" cy="213801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Внеурочная деятельность в рамках ФГОС: </a:t>
            </a:r>
            <a:br>
              <a:rPr lang="ru-RU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905000"/>
            <a:ext cx="8262966" cy="4525963"/>
          </a:xfrm>
        </p:spPr>
        <p:txBody>
          <a:bodyPr/>
          <a:lstStyle/>
          <a:p>
            <a:pPr marL="341313" indent="-341313" defTabSz="912813" eaLnBrk="1" hangingPunct="1">
              <a:lnSpc>
                <a:spcPct val="80000"/>
              </a:lnSpc>
              <a:buFontTx/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marL="341313" indent="-341313" algn="just" defTabSz="912813" eaLnBrk="1" hangingPunct="1">
              <a:lnSpc>
                <a:spcPct val="80000"/>
              </a:lnSpc>
              <a:buFontTx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1313" indent="-341313" algn="just" defTabSz="912813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образовательная деятельность, осуществляемая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формах, отличных от классно-урочной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 направленная  на достижение планируемых результатов освоения основной образовательной программы ОУ (прежде всего личностных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)».</a:t>
            </a:r>
          </a:p>
          <a:p>
            <a:pPr marL="341313" indent="-341313" defTabSz="912813" eaLnBrk="1" hangingPunct="1">
              <a:lnSpc>
                <a:spcPct val="80000"/>
              </a:lnSpc>
            </a:pPr>
            <a:endParaRPr lang="ru-RU" sz="2800" b="1" dirty="0" smtClean="0">
              <a:solidFill>
                <a:srgbClr val="3333FF"/>
              </a:solidFill>
            </a:endParaRPr>
          </a:p>
          <a:p>
            <a:pPr marL="341313" indent="-341313" defTabSz="912813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Times New Roman" pitchFamily="18" charset="0"/>
              </a:rPr>
              <a:t>   </a:t>
            </a:r>
            <a:endParaRPr lang="ru-RU" sz="2000" b="1" dirty="0" smtClean="0">
              <a:solidFill>
                <a:srgbClr val="A5002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СПАСИБО!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84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Внеурочная деятельность организуется по направлениям :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духовно-нравственное,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физкультурно-спортивное и оздоровительное,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социальное,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общеинтеллектуальное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общекультурное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Быкова\Рабочий стол\img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548747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Быкова\Рабочий стол\формы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455" y="357165"/>
            <a:ext cx="7986197" cy="59421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457200"/>
            <a:ext cx="7024687" cy="900098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Формы внеурочной деятельности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042988" y="1524000"/>
            <a:ext cx="6777037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Познавательные беседы,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		 предметные олимпиады,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факультативы,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	            нравственные и этические беседы,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викторины,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	        </a:t>
            </a:r>
            <a:r>
              <a:rPr lang="ru-RU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культпоходы в музеи, театры, на выставки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игры с ролевым акцентом,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		дидактические игры,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спортивные соревнования,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		</a:t>
            </a:r>
            <a:r>
              <a:rPr lang="ru-RU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беседы о здоровом образе жизни,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детские исследовательские проекты,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	         участие детей в социальных акциях,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творческие мастерские,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	        образовательные экскурсии,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туристические поездки.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4294967295"/>
          </p:nvPr>
        </p:nvSpPr>
        <p:spPr>
          <a:xfrm>
            <a:off x="952500" y="1071545"/>
            <a:ext cx="7548590" cy="5072079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/>
              <a:t>        </a:t>
            </a: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chemeClr val="accent2"/>
                </a:solidFill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Нормативно-правовое обеспечение </a:t>
            </a:r>
          </a:p>
          <a:p>
            <a:pPr algn="ctr" eaLnBrk="1" hangingPunct="1">
              <a:buFontTx/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методическая литература </a:t>
            </a:r>
          </a:p>
          <a:p>
            <a:pPr algn="ctr" eaLnBrk="1" hangingPunct="1">
              <a:buFontTx/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 вопросам организации </a:t>
            </a:r>
          </a:p>
          <a:p>
            <a:pPr algn="ctr" eaLnBrk="1" hangingPunct="1">
              <a:buFontTx/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внеурочной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4294967295"/>
          </p:nvPr>
        </p:nvSpPr>
        <p:spPr>
          <a:xfrm>
            <a:off x="214282" y="476251"/>
            <a:ext cx="5857906" cy="5953146"/>
          </a:xfrm>
        </p:spPr>
        <p:txBody>
          <a:bodyPr>
            <a:normAutofit lnSpcReduction="10000"/>
          </a:bodyPr>
          <a:lstStyle/>
          <a:p>
            <a:pPr marL="609600" indent="-609600" eaLnBrk="1" hangingPunct="1"/>
            <a:endParaRPr lang="ru-RU" sz="2400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ru-RU" sz="2200" dirty="0" smtClean="0">
                <a:latin typeface="Times New Roman" pitchFamily="18" charset="0"/>
              </a:rPr>
              <a:t>Закон РФ«Об образовании» (в действующей редакции)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200" dirty="0" smtClean="0">
                <a:latin typeface="Times New Roman" pitchFamily="18" charset="0"/>
              </a:rPr>
              <a:t>ФГОС НОО (утвержден приказом </a:t>
            </a:r>
            <a:r>
              <a:rPr lang="ru-RU" sz="2200" dirty="0" err="1" smtClean="0">
                <a:latin typeface="Times New Roman" pitchFamily="18" charset="0"/>
              </a:rPr>
              <a:t>Минобрнауки</a:t>
            </a:r>
            <a:r>
              <a:rPr lang="ru-RU" sz="2200" dirty="0" smtClean="0">
                <a:latin typeface="Times New Roman" pitchFamily="18" charset="0"/>
              </a:rPr>
              <a:t> России от 6 октября 2009 г. № 373).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200" dirty="0" smtClean="0">
                <a:latin typeface="Times New Roman" pitchFamily="18" charset="0"/>
              </a:rPr>
              <a:t>Приказ МО РФ №2357 от 22 сентября 2011г. «О внесении  изменений ФГОС НОО».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200" dirty="0" smtClean="0">
                <a:latin typeface="Times New Roman" pitchFamily="18" charset="0"/>
              </a:rPr>
              <a:t>ФГОС ООО (утвержден приказом </a:t>
            </a:r>
            <a:r>
              <a:rPr lang="ru-RU" sz="2200" dirty="0" err="1" smtClean="0">
                <a:latin typeface="Times New Roman" pitchFamily="18" charset="0"/>
              </a:rPr>
              <a:t>Минобрнауки</a:t>
            </a:r>
            <a:r>
              <a:rPr lang="ru-RU" sz="2200" dirty="0" smtClean="0">
                <a:latin typeface="Times New Roman" pitchFamily="18" charset="0"/>
              </a:rPr>
              <a:t> России от 17 декабря 2010 №1897)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200" dirty="0" smtClean="0">
                <a:latin typeface="Times New Roman" pitchFamily="18" charset="0"/>
              </a:rPr>
              <a:t>Методические рекомендации об организации внеурочной деятельности при введении ФГОС  общего образования (Письмо Департамента общего образования </a:t>
            </a:r>
            <a:r>
              <a:rPr lang="ru-RU" sz="2200" dirty="0" err="1" smtClean="0">
                <a:latin typeface="Times New Roman" pitchFamily="18" charset="0"/>
              </a:rPr>
              <a:t>Минобрнауки</a:t>
            </a:r>
            <a:r>
              <a:rPr lang="ru-RU" sz="2200" dirty="0" smtClean="0">
                <a:latin typeface="Times New Roman" pitchFamily="18" charset="0"/>
              </a:rPr>
              <a:t> России от 12 мая 2011 г. №03-296</a:t>
            </a:r>
          </a:p>
          <a:p>
            <a:pPr marL="609600" indent="-609600" eaLnBrk="1" hangingPunct="1"/>
            <a:endParaRPr lang="ru-RU" sz="2400" b="1" dirty="0" smtClean="0">
              <a:solidFill>
                <a:srgbClr val="A50021"/>
              </a:solidFill>
              <a:latin typeface="Times New Roman" pitchFamily="18" charset="0"/>
            </a:endParaRPr>
          </a:p>
          <a:p>
            <a:pPr marL="609600" indent="-609600" eaLnBrk="1" hangingPunct="1"/>
            <a:endParaRPr lang="ru-RU" sz="2400" b="1" dirty="0" smtClean="0">
              <a:solidFill>
                <a:srgbClr val="A50021"/>
              </a:solidFill>
              <a:latin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endParaRPr lang="ru-RU" sz="2400" b="1" dirty="0" smtClean="0">
              <a:solidFill>
                <a:srgbClr val="A50021"/>
              </a:solidFill>
              <a:latin typeface="Times New Roman" pitchFamily="18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214422"/>
            <a:ext cx="2500298" cy="44719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179388" y="549275"/>
            <a:ext cx="5749934" cy="583247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ru-RU" sz="2400" dirty="0" smtClean="0">
                <a:latin typeface="Times New Roman" pitchFamily="18" charset="0"/>
              </a:rPr>
              <a:t>Примерные программы внеурочной деятельности. Начальное и основное образование. – М.: Просвещение, 2011.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</a:rPr>
              <a:t>Григорьев Д.В., Степанов П.В. Внеурочная деятельность школьников.  Методический конструктор. – М.: Просвещение, 2011</a:t>
            </a:r>
            <a:r>
              <a:rPr lang="ru-RU" sz="2400" dirty="0" smtClean="0"/>
              <a:t>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</a:rPr>
              <a:t>Методические рекомендации «Об организации внеурочной деятельности в начальной школе» (Лаборатория развития начального общего образования. Вологда)</a:t>
            </a:r>
          </a:p>
          <a:p>
            <a:pPr eaLnBrk="1" hangingPunct="1"/>
            <a:r>
              <a:rPr lang="ru-RU" sz="2400" dirty="0" err="1" smtClean="0">
                <a:latin typeface="Times New Roman" pitchFamily="18" charset="0"/>
              </a:rPr>
              <a:t>Байбородова</a:t>
            </a:r>
            <a:r>
              <a:rPr lang="ru-RU" sz="2400" dirty="0" smtClean="0">
                <a:latin typeface="Times New Roman" pitchFamily="18" charset="0"/>
              </a:rPr>
              <a:t> Л.В. Организация внеурочной деятельности сельских школьников: учебно-методическое пособие. – Ярославль: Департамент образования Ярославской области, 2011.</a:t>
            </a:r>
          </a:p>
          <a:p>
            <a:pPr eaLnBrk="1" hangingPunct="1">
              <a:buFontTx/>
              <a:buNone/>
            </a:pPr>
            <a:endParaRPr lang="ru-RU" sz="2400" b="1" dirty="0" smtClean="0">
              <a:solidFill>
                <a:srgbClr val="A50021"/>
              </a:solidFill>
              <a:latin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785794"/>
            <a:ext cx="2822342" cy="48577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Внеурочная деятельность 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7829576" cy="5429288"/>
          </a:xfrm>
        </p:spPr>
        <p:txBody>
          <a:bodyPr>
            <a:normAutofit/>
          </a:bodyPr>
          <a:lstStyle/>
          <a:p>
            <a:r>
              <a:rPr lang="ru-RU" dirty="0" smtClean="0"/>
              <a:t>Видеоконференции </a:t>
            </a:r>
          </a:p>
          <a:p>
            <a:r>
              <a:rPr lang="ru-RU" dirty="0" smtClean="0"/>
              <a:t>Читательские конференции</a:t>
            </a:r>
          </a:p>
          <a:p>
            <a:r>
              <a:rPr lang="ru-RU" dirty="0" smtClean="0"/>
              <a:t>Битвы хоров (все параллели)</a:t>
            </a:r>
          </a:p>
          <a:p>
            <a:r>
              <a:rPr lang="ru-RU" dirty="0" smtClean="0"/>
              <a:t>Рождественские калейдоскопы(театральные постановки)</a:t>
            </a:r>
          </a:p>
          <a:p>
            <a:r>
              <a:rPr lang="ru-RU" dirty="0" smtClean="0"/>
              <a:t>Конкурсы чтецов, спикеров</a:t>
            </a:r>
          </a:p>
          <a:p>
            <a:r>
              <a:rPr lang="ru-RU" dirty="0" smtClean="0"/>
              <a:t>Фестиваль «Золотая осень» (традиции праздников</a:t>
            </a:r>
          </a:p>
          <a:p>
            <a:r>
              <a:rPr lang="ru-RU" dirty="0" smtClean="0"/>
              <a:t>Фестиваль «Дружба Народов»</a:t>
            </a:r>
          </a:p>
          <a:p>
            <a:r>
              <a:rPr lang="ru-RU" dirty="0" smtClean="0"/>
              <a:t>Встречи с интересными людьми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</TotalTime>
  <Words>273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Внеурочная деятельность в рамках ФГОС:  </vt:lpstr>
      <vt:lpstr>Внеурочная деятельность организуется по направлениям :</vt:lpstr>
      <vt:lpstr>Презентация PowerPoint</vt:lpstr>
      <vt:lpstr>Презентация PowerPoint</vt:lpstr>
      <vt:lpstr>Формы внеурочной деятельности</vt:lpstr>
      <vt:lpstr>Презентация PowerPoint</vt:lpstr>
      <vt:lpstr>Презентация PowerPoint</vt:lpstr>
      <vt:lpstr>Презентация PowerPoint</vt:lpstr>
      <vt:lpstr>Внеурочная деятельность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17</cp:revision>
  <dcterms:modified xsi:type="dcterms:W3CDTF">2017-02-08T18:32:59Z</dcterms:modified>
</cp:coreProperties>
</file>